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12192000" cy="6858000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C5BC-8EA5-43F4-92DA-E8A86C22D7B0}" type="datetimeFigureOut">
              <a:rPr lang="fr-FR" smtClean="0"/>
              <a:t>26/07/2022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3BD3-6077-49B0-AFF5-E202E079E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338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C5BC-8EA5-43F4-92DA-E8A86C22D7B0}" type="datetimeFigureOut">
              <a:rPr lang="fr-FR" smtClean="0"/>
              <a:t>26/07/2022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3BD3-6077-49B0-AFF5-E202E079E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8124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C5BC-8EA5-43F4-92DA-E8A86C22D7B0}" type="datetimeFigureOut">
              <a:rPr lang="fr-FR" smtClean="0"/>
              <a:t>26/07/2022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3BD3-6077-49B0-AFF5-E202E079E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909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984" y="6386513"/>
            <a:ext cx="1234016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numéro de diapositive 8">
            <a:extLst>
              <a:ext uri="{FF2B5EF4-FFF2-40B4-BE49-F238E27FC236}">
                <a16:creationId xmlns:a16="http://schemas.microsoft.com/office/drawing/2014/main" id="{77A79BE6-FD8B-304E-A111-B581359D08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43933" y="6448426"/>
            <a:ext cx="924984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fld id="{CCEED0FF-D2C1-4AF0-9157-2E143A59007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4" name="Espace réservé du pied de page 5">
            <a:extLst>
              <a:ext uri="{FF2B5EF4-FFF2-40B4-BE49-F238E27FC236}">
                <a16:creationId xmlns:a16="http://schemas.microsoft.com/office/drawing/2014/main" id="{E26FDBD6-350D-D541-B664-9247979A4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48426"/>
            <a:ext cx="3860800" cy="365125"/>
          </a:xfrm>
          <a:prstGeom prst="rect">
            <a:avLst/>
          </a:prstGeom>
        </p:spPr>
        <p:txBody>
          <a:bodyPr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titre de la présentation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711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C5BC-8EA5-43F4-92DA-E8A86C22D7B0}" type="datetimeFigureOut">
              <a:rPr lang="fr-FR" smtClean="0"/>
              <a:t>26/07/2022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3BD3-6077-49B0-AFF5-E202E079E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488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C5BC-8EA5-43F4-92DA-E8A86C22D7B0}" type="datetimeFigureOut">
              <a:rPr lang="fr-FR" smtClean="0"/>
              <a:t>26/07/2022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3BD3-6077-49B0-AFF5-E202E079E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5449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C5BC-8EA5-43F4-92DA-E8A86C22D7B0}" type="datetimeFigureOut">
              <a:rPr lang="fr-FR" smtClean="0"/>
              <a:t>26/07/2022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3BD3-6077-49B0-AFF5-E202E079E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115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C5BC-8EA5-43F4-92DA-E8A86C22D7B0}" type="datetimeFigureOut">
              <a:rPr lang="fr-FR" smtClean="0"/>
              <a:t>26/07/2022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3BD3-6077-49B0-AFF5-E202E079E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9343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C5BC-8EA5-43F4-92DA-E8A86C22D7B0}" type="datetimeFigureOut">
              <a:rPr lang="fr-FR" smtClean="0"/>
              <a:t>26/07/2022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3BD3-6077-49B0-AFF5-E202E079E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568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C5BC-8EA5-43F4-92DA-E8A86C22D7B0}" type="datetimeFigureOut">
              <a:rPr lang="fr-FR" smtClean="0"/>
              <a:t>26/07/2022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3BD3-6077-49B0-AFF5-E202E079E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577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C5BC-8EA5-43F4-92DA-E8A86C22D7B0}" type="datetimeFigureOut">
              <a:rPr lang="fr-FR" smtClean="0"/>
              <a:t>26/07/2022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3BD3-6077-49B0-AFF5-E202E079E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3837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C5BC-8EA5-43F4-92DA-E8A86C22D7B0}" type="datetimeFigureOut">
              <a:rPr lang="fr-FR" smtClean="0"/>
              <a:t>26/07/2022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3BD3-6077-49B0-AFF5-E202E079E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830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4C5BC-8EA5-43F4-92DA-E8A86C22D7B0}" type="datetimeFigureOut">
              <a:rPr lang="fr-FR" smtClean="0"/>
              <a:t>26/07/2022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13BD3-6077-49B0-AFF5-E202E079E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331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Espace réservé du numéro de diapositive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21A59F"/>
              </a:buClr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21A59F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21A59F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21A59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21A59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A59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A59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A59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A59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1D6EE34-6910-4279-804E-A5736FFEB053}" type="slidenum">
              <a:rPr lang="fr-FR" altLang="fr-FR" sz="100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fr-FR" altLang="fr-FR" sz="100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165600" y="6492875"/>
            <a:ext cx="3860800" cy="365125"/>
          </a:xfrm>
        </p:spPr>
        <p:txBody>
          <a:bodyPr/>
          <a:lstStyle/>
          <a:p>
            <a:pPr>
              <a:defRPr/>
            </a:pPr>
            <a:r>
              <a:rPr lang="fr-FR" dirty="0"/>
              <a:t>Grandir et vivre dans sa ville – Permis vélo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B0832DAA-9480-4A2F-AC77-E42877C0A5B9}"/>
              </a:ext>
            </a:extLst>
          </p:cNvPr>
          <p:cNvSpPr txBox="1">
            <a:spLocks/>
          </p:cNvSpPr>
          <p:nvPr/>
        </p:nvSpPr>
        <p:spPr bwMode="auto">
          <a:xfrm>
            <a:off x="671513" y="80491"/>
            <a:ext cx="10848975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52000" tIns="36000" rIns="3600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fr-FR" sz="240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D479B"/>
                </a:solidFill>
                <a:latin typeface="Segoe UI" pitchFamily="34" charset="0"/>
                <a:ea typeface="Arial Unicode MS" pitchFamily="34" charset="-128"/>
                <a:cs typeface="Segoe U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D479B"/>
                </a:solidFill>
                <a:latin typeface="Segoe UI" pitchFamily="34" charset="0"/>
                <a:ea typeface="Arial Unicode MS" pitchFamily="34" charset="-128"/>
                <a:cs typeface="Segoe U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D479B"/>
                </a:solidFill>
                <a:latin typeface="Segoe UI" pitchFamily="34" charset="0"/>
                <a:ea typeface="Arial Unicode MS" pitchFamily="34" charset="-128"/>
                <a:cs typeface="Segoe U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D479B"/>
                </a:solidFill>
                <a:latin typeface="Segoe UI" pitchFamily="34" charset="0"/>
                <a:ea typeface="Arial Unicode MS" pitchFamily="34" charset="-128"/>
                <a:cs typeface="Segoe UI" pitchFamily="34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333399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333399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333399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333399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12499B"/>
                </a:solidFill>
                <a:effectLst/>
                <a:uLnTx/>
                <a:uFillTx/>
                <a:latin typeface="Segoe UI"/>
                <a:cs typeface="Segoe UI" panose="020B0502040204020203" pitchFamily="34" charset="0"/>
              </a:rPr>
              <a:t>UN ENFANT – UN VELO</a:t>
            </a:r>
            <a:b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anose="020B0502040204020203" pitchFamily="34" charset="0"/>
              </a:rPr>
            </a:br>
            <a:endParaRPr kumimoji="0" lang="fr-FR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cs typeface="Segoe UI" panose="020B050204020402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40999" y="2654043"/>
            <a:ext cx="2635685" cy="923330"/>
          </a:xfrm>
          <a:prstGeom prst="rect">
            <a:avLst/>
          </a:prstGeom>
          <a:solidFill>
            <a:srgbClr val="030381"/>
          </a:solidFill>
          <a:ln w="38100" cap="flat" cmpd="sng" algn="ctr">
            <a:solidFill>
              <a:srgbClr val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SENSIBILISER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Sensibilisation sur différents temps</a:t>
            </a:r>
          </a:p>
        </p:txBody>
      </p:sp>
      <p:sp>
        <p:nvSpPr>
          <p:cNvPr id="10" name="Rectangle 9"/>
          <p:cNvSpPr/>
          <p:nvPr/>
        </p:nvSpPr>
        <p:spPr>
          <a:xfrm>
            <a:off x="842794" y="3731630"/>
            <a:ext cx="2635685" cy="923330"/>
          </a:xfrm>
          <a:prstGeom prst="rect">
            <a:avLst/>
          </a:prstGeom>
          <a:solidFill>
            <a:srgbClr val="030381"/>
          </a:solidFill>
          <a:ln w="38100" cap="flat" cmpd="sng" algn="ctr">
            <a:solidFill>
              <a:srgbClr val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APPRENDRE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Initiation et pratique sécurisée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40999" y="4793459"/>
            <a:ext cx="2635685" cy="646331"/>
          </a:xfrm>
          <a:prstGeom prst="rect">
            <a:avLst/>
          </a:prstGeom>
          <a:solidFill>
            <a:srgbClr val="030381"/>
          </a:solidFill>
          <a:ln w="38100" cap="flat" cmpd="sng" algn="ctr">
            <a:solidFill>
              <a:srgbClr val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SE PERFECTIONNER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Pratique régulière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18766" y="5556946"/>
            <a:ext cx="2635685" cy="646331"/>
          </a:xfrm>
          <a:prstGeom prst="rect">
            <a:avLst/>
          </a:prstGeom>
          <a:solidFill>
            <a:srgbClr val="030381"/>
          </a:solidFill>
          <a:ln w="38100" cap="flat" cmpd="sng" algn="ctr">
            <a:solidFill>
              <a:srgbClr val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UTILISER au quotidien 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Acquisition d’un vélo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818683" y="2848310"/>
            <a:ext cx="1175591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000" b="1" cap="small" dirty="0">
                <a:ln/>
                <a:solidFill>
                  <a:srgbClr val="030381"/>
                </a:solidFill>
                <a:latin typeface="Segoe UI" panose="020B0502040204020203" pitchFamily="34" charset="0"/>
                <a:cs typeface="Arial" panose="020B0604020202020204" pitchFamily="34" charset="0"/>
              </a:rPr>
              <a:t>ECOLE/CENTRE</a:t>
            </a:r>
            <a:r>
              <a:rPr lang="fr-FR" sz="2400" b="1" cap="small" dirty="0">
                <a:ln/>
                <a:solidFill>
                  <a:srgbClr val="BFBFBF">
                    <a:lumMod val="50000"/>
                  </a:srgbClr>
                </a:solidFill>
                <a:latin typeface="Segoe UI" panose="020B0502040204020203" pitchFamily="34" charset="0"/>
                <a:cs typeface="Arial" panose="020B0604020202020204" pitchFamily="34" charset="0"/>
              </a:rPr>
              <a:t> </a:t>
            </a:r>
            <a:r>
              <a:rPr lang="fr-FR" sz="2400" b="1" cap="small" dirty="0">
                <a:ln/>
                <a:solidFill>
                  <a:srgbClr val="030381"/>
                </a:solidFill>
                <a:latin typeface="Segoe UI" panose="020B0502040204020203" pitchFamily="34" charset="0"/>
                <a:cs typeface="Arial" panose="020B0604020202020204" pitchFamily="34" charset="0"/>
              </a:rPr>
              <a:t>de</a:t>
            </a:r>
            <a:r>
              <a:rPr lang="fr-FR" sz="2400" b="1" cap="small" dirty="0">
                <a:ln/>
                <a:solidFill>
                  <a:srgbClr val="BFBFBF">
                    <a:lumMod val="50000"/>
                  </a:srgbClr>
                </a:solidFill>
                <a:latin typeface="Segoe UI" panose="020B0502040204020203" pitchFamily="34" charset="0"/>
                <a:cs typeface="Arial" panose="020B0604020202020204" pitchFamily="34" charset="0"/>
              </a:rPr>
              <a:t> </a:t>
            </a:r>
            <a:r>
              <a:rPr lang="fr-FR" sz="2000" b="1" cap="small" dirty="0">
                <a:ln/>
                <a:solidFill>
                  <a:srgbClr val="030381"/>
                </a:solidFill>
                <a:latin typeface="Segoe UI" panose="020B0502040204020203" pitchFamily="34" charset="0"/>
                <a:cs typeface="Arial" panose="020B0604020202020204" pitchFamily="34" charset="0"/>
              </a:rPr>
              <a:t>LOISIRS/ECOLE MUNICIPALE DES SPORTS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50866" y="3979180"/>
            <a:ext cx="386490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000" b="1" cap="small" dirty="0">
                <a:ln/>
                <a:solidFill>
                  <a:srgbClr val="030381"/>
                </a:solidFill>
                <a:latin typeface="Segoe UI" panose="020B0502040204020203" pitchFamily="34" charset="0"/>
                <a:cs typeface="Arial" panose="020B0604020202020204" pitchFamily="34" charset="0"/>
              </a:rPr>
              <a:t>DES ATELIERS PEDAGOGIQUES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57995" y="4859601"/>
            <a:ext cx="263155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000" b="1" cap="small" dirty="0">
                <a:ln/>
                <a:solidFill>
                  <a:srgbClr val="030381"/>
                </a:solidFill>
                <a:latin typeface="Segoe UI" panose="020B0502040204020203" pitchFamily="34" charset="0"/>
                <a:cs typeface="Arial" panose="020B0604020202020204" pitchFamily="34" charset="0"/>
              </a:rPr>
              <a:t>EN CIRCUIT URBAIN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763692" y="5551783"/>
            <a:ext cx="456887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b="1" cap="small" dirty="0">
                <a:ln/>
                <a:solidFill>
                  <a:srgbClr val="030381"/>
                </a:solidFill>
                <a:latin typeface="Segoe UI" panose="020B0502040204020203" pitchFamily="34" charset="0"/>
                <a:cs typeface="Arial" panose="020B0604020202020204" pitchFamily="34" charset="0"/>
              </a:rPr>
              <a:t>Je vis et grandis dans ma Ville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-177573" y="1275404"/>
            <a:ext cx="4200351" cy="626701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3600" b="1" i="1" dirty="0">
                <a:solidFill>
                  <a:srgbClr val="1249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Arial" panose="020B0604020202020204" pitchFamily="34" charset="0"/>
              </a:rPr>
              <a:t>Le permis vélo</a:t>
            </a:r>
          </a:p>
        </p:txBody>
      </p:sp>
      <p:cxnSp>
        <p:nvCxnSpPr>
          <p:cNvPr id="19" name="Connecteur droit 18"/>
          <p:cNvCxnSpPr/>
          <p:nvPr/>
        </p:nvCxnSpPr>
        <p:spPr>
          <a:xfrm>
            <a:off x="818147" y="86627"/>
            <a:ext cx="0" cy="683394"/>
          </a:xfrm>
          <a:prstGeom prst="line">
            <a:avLst/>
          </a:prstGeom>
          <a:ln w="4445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7453994" y="764703"/>
            <a:ext cx="4200351" cy="1734697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3600" b="1" dirty="0">
                <a:solidFill>
                  <a:srgbClr val="1249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Arial" panose="020B0604020202020204" pitchFamily="34" charset="0"/>
              </a:rPr>
              <a:t>Un éveil au monde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3600" b="1" dirty="0">
              <a:solidFill>
                <a:srgbClr val="12499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3600" b="1" dirty="0">
                <a:solidFill>
                  <a:srgbClr val="1249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Arial" panose="020B0604020202020204" pitchFamily="34" charset="0"/>
              </a:rPr>
              <a:t>Bien-être et santé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3387499" y="764704"/>
            <a:ext cx="4200351" cy="1734697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3600" b="1" i="1" dirty="0">
                <a:solidFill>
                  <a:srgbClr val="1249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Arial" panose="020B0604020202020204" pitchFamily="34" charset="0"/>
              </a:rPr>
              <a:t>Une approche pédagogique évolutive</a:t>
            </a:r>
          </a:p>
        </p:txBody>
      </p:sp>
    </p:spTree>
    <p:extLst>
      <p:ext uri="{BB962C8B-B14F-4D97-AF65-F5344CB8AC3E}">
        <p14:creationId xmlns:p14="http://schemas.microsoft.com/office/powerpoint/2010/main" val="1137635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Espace réservé du numéro de diapositive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21A59F"/>
              </a:buClr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21A59F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21A59F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21A59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21A59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A59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A59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A59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A59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1D6EE34-6910-4279-804E-A5736FFEB053}" type="slidenum">
              <a:rPr lang="fr-FR" altLang="fr-FR" sz="10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fr-FR" altLang="fr-FR" sz="100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165600" y="6492875"/>
            <a:ext cx="3860800" cy="365125"/>
          </a:xfrm>
        </p:spPr>
        <p:txBody>
          <a:bodyPr/>
          <a:lstStyle/>
          <a:p>
            <a:pPr>
              <a:defRPr/>
            </a:pPr>
            <a:r>
              <a:rPr lang="fr-FR" dirty="0"/>
              <a:t>Grandir et vivre dans sa ville – Permis vélo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B0832DAA-9480-4A2F-AC77-E42877C0A5B9}"/>
              </a:ext>
            </a:extLst>
          </p:cNvPr>
          <p:cNvSpPr txBox="1">
            <a:spLocks/>
          </p:cNvSpPr>
          <p:nvPr/>
        </p:nvSpPr>
        <p:spPr bwMode="auto">
          <a:xfrm>
            <a:off x="671513" y="80491"/>
            <a:ext cx="10848975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52000" tIns="36000" rIns="3600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fr-FR" sz="240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D479B"/>
                </a:solidFill>
                <a:latin typeface="Segoe UI" pitchFamily="34" charset="0"/>
                <a:ea typeface="Arial Unicode MS" pitchFamily="34" charset="-128"/>
                <a:cs typeface="Segoe U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D479B"/>
                </a:solidFill>
                <a:latin typeface="Segoe UI" pitchFamily="34" charset="0"/>
                <a:ea typeface="Arial Unicode MS" pitchFamily="34" charset="-128"/>
                <a:cs typeface="Segoe U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D479B"/>
                </a:solidFill>
                <a:latin typeface="Segoe UI" pitchFamily="34" charset="0"/>
                <a:ea typeface="Arial Unicode MS" pitchFamily="34" charset="-128"/>
                <a:cs typeface="Segoe U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D479B"/>
                </a:solidFill>
                <a:latin typeface="Segoe UI" pitchFamily="34" charset="0"/>
                <a:ea typeface="Arial Unicode MS" pitchFamily="34" charset="-128"/>
                <a:cs typeface="Segoe UI" pitchFamily="34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333399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333399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333399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333399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>
                <a:ln>
                  <a:noFill/>
                </a:ln>
                <a:solidFill>
                  <a:srgbClr val="12499B"/>
                </a:solidFill>
                <a:effectLst/>
                <a:uLnTx/>
                <a:uFillTx/>
                <a:latin typeface="Segoe UI"/>
                <a:cs typeface="Segoe UI" panose="020B0502040204020203" pitchFamily="34" charset="0"/>
              </a:rPr>
              <a:t>DES DISPOSITIFS SPORTIFS EDUCATIFS COMPLEMENTAIRES</a:t>
            </a:r>
            <a:br>
              <a:rPr kumimoji="0" lang="fr-FR" sz="2400" b="0" i="0" u="none" strike="noStrike" kern="0" cap="none" spc="0" normalizeH="0" baseline="0" noProof="0">
                <a:ln>
                  <a:noFill/>
                </a:ln>
                <a:solidFill>
                  <a:srgbClr val="12499B"/>
                </a:solidFill>
                <a:effectLst/>
                <a:uLnTx/>
                <a:uFillTx/>
                <a:latin typeface="Segoe UI"/>
                <a:cs typeface="Segoe UI" panose="020B0502040204020203" pitchFamily="34" charset="0"/>
              </a:rPr>
            </a:br>
            <a:endParaRPr kumimoji="0" lang="fr-FR" sz="2400" b="0" i="0" u="none" strike="noStrike" kern="0" cap="none" spc="0" normalizeH="0" baseline="0" noProof="0" dirty="0">
              <a:ln>
                <a:noFill/>
              </a:ln>
              <a:solidFill>
                <a:srgbClr val="12499B"/>
              </a:solidFill>
              <a:effectLst/>
              <a:uLnTx/>
              <a:uFillTx/>
              <a:latin typeface="Segoe UI"/>
              <a:cs typeface="Segoe UI" panose="020B0502040204020203" pitchFamily="34" charset="0"/>
            </a:endParaRPr>
          </a:p>
        </p:txBody>
      </p:sp>
      <p:sp>
        <p:nvSpPr>
          <p:cNvPr id="6" name="Rectangle 68"/>
          <p:cNvSpPr/>
          <p:nvPr/>
        </p:nvSpPr>
        <p:spPr>
          <a:xfrm>
            <a:off x="920077" y="1239227"/>
            <a:ext cx="4743875" cy="1200329"/>
          </a:xfrm>
          <a:custGeom>
            <a:avLst/>
            <a:gdLst>
              <a:gd name="connsiteX0" fmla="*/ 0 w 3478422"/>
              <a:gd name="connsiteY0" fmla="*/ 0 h 1200329"/>
              <a:gd name="connsiteX1" fmla="*/ 3478422 w 3478422"/>
              <a:gd name="connsiteY1" fmla="*/ 0 h 1200329"/>
              <a:gd name="connsiteX2" fmla="*/ 3478422 w 3478422"/>
              <a:gd name="connsiteY2" fmla="*/ 1200329 h 1200329"/>
              <a:gd name="connsiteX3" fmla="*/ 0 w 3478422"/>
              <a:gd name="connsiteY3" fmla="*/ 1200329 h 1200329"/>
              <a:gd name="connsiteX4" fmla="*/ 0 w 3478422"/>
              <a:gd name="connsiteY4" fmla="*/ 0 h 1200329"/>
              <a:gd name="connsiteX0" fmla="*/ 0 w 4535435"/>
              <a:gd name="connsiteY0" fmla="*/ 0 h 1200329"/>
              <a:gd name="connsiteX1" fmla="*/ 3478422 w 4535435"/>
              <a:gd name="connsiteY1" fmla="*/ 0 h 1200329"/>
              <a:gd name="connsiteX2" fmla="*/ 4535435 w 4535435"/>
              <a:gd name="connsiteY2" fmla="*/ 1183551 h 1200329"/>
              <a:gd name="connsiteX3" fmla="*/ 0 w 4535435"/>
              <a:gd name="connsiteY3" fmla="*/ 1200329 h 1200329"/>
              <a:gd name="connsiteX4" fmla="*/ 0 w 4535435"/>
              <a:gd name="connsiteY4" fmla="*/ 0 h 1200329"/>
              <a:gd name="connsiteX0" fmla="*/ 0 w 4535435"/>
              <a:gd name="connsiteY0" fmla="*/ 11608 h 1211937"/>
              <a:gd name="connsiteX1" fmla="*/ 4531118 w 4535435"/>
              <a:gd name="connsiteY1" fmla="*/ 0 h 1211937"/>
              <a:gd name="connsiteX2" fmla="*/ 4535435 w 4535435"/>
              <a:gd name="connsiteY2" fmla="*/ 1195159 h 1211937"/>
              <a:gd name="connsiteX3" fmla="*/ 0 w 4535435"/>
              <a:gd name="connsiteY3" fmla="*/ 1211937 h 1211937"/>
              <a:gd name="connsiteX4" fmla="*/ 0 w 4535435"/>
              <a:gd name="connsiteY4" fmla="*/ 11608 h 121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35435" h="1211937">
                <a:moveTo>
                  <a:pt x="0" y="11608"/>
                </a:moveTo>
                <a:lnTo>
                  <a:pt x="4531118" y="0"/>
                </a:lnTo>
                <a:lnTo>
                  <a:pt x="4535435" y="1195159"/>
                </a:lnTo>
                <a:lnTo>
                  <a:pt x="0" y="1211937"/>
                </a:lnTo>
                <a:lnTo>
                  <a:pt x="0" y="11608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shade val="51000"/>
                  <a:satMod val="130000"/>
                </a:srgbClr>
              </a:gs>
              <a:gs pos="80000">
                <a:srgbClr val="FFFFFF">
                  <a:shade val="93000"/>
                  <a:satMod val="130000"/>
                </a:srgbClr>
              </a:gs>
              <a:gs pos="100000">
                <a:srgbClr val="FFFFFF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srgbClr val="12499B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Sur le Temps Scolaire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1" u="none" strike="noStrike" kern="0" cap="none" spc="0" normalizeH="0" baseline="0" noProof="0" dirty="0">
                <a:ln>
                  <a:noFill/>
                </a:ln>
                <a:solidFill>
                  <a:srgbClr val="12499B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Sport Ecole 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i="0" u="none" strike="noStrike" kern="0" cap="none" spc="0" normalizeH="0" baseline="0" noProof="0" dirty="0">
                <a:ln>
                  <a:noFill/>
                </a:ln>
                <a:solidFill>
                  <a:srgbClr val="12499B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En CE2 avec intervention d’éducateurs sportifs municipaux</a:t>
            </a:r>
          </a:p>
        </p:txBody>
      </p:sp>
      <p:sp>
        <p:nvSpPr>
          <p:cNvPr id="7" name="Rectangle 31"/>
          <p:cNvSpPr/>
          <p:nvPr/>
        </p:nvSpPr>
        <p:spPr>
          <a:xfrm>
            <a:off x="915041" y="3068960"/>
            <a:ext cx="4748911" cy="1200329"/>
          </a:xfrm>
          <a:custGeom>
            <a:avLst/>
            <a:gdLst>
              <a:gd name="connsiteX0" fmla="*/ 0 w 3483458"/>
              <a:gd name="connsiteY0" fmla="*/ 0 h 1200329"/>
              <a:gd name="connsiteX1" fmla="*/ 3483458 w 3483458"/>
              <a:gd name="connsiteY1" fmla="*/ 0 h 1200329"/>
              <a:gd name="connsiteX2" fmla="*/ 3483458 w 3483458"/>
              <a:gd name="connsiteY2" fmla="*/ 1200329 h 1200329"/>
              <a:gd name="connsiteX3" fmla="*/ 0 w 3483458"/>
              <a:gd name="connsiteY3" fmla="*/ 1200329 h 1200329"/>
              <a:gd name="connsiteX4" fmla="*/ 0 w 3483458"/>
              <a:gd name="connsiteY4" fmla="*/ 0 h 1200329"/>
              <a:gd name="connsiteX0" fmla="*/ 0 w 4590805"/>
              <a:gd name="connsiteY0" fmla="*/ 0 h 1217107"/>
              <a:gd name="connsiteX1" fmla="*/ 3483458 w 4590805"/>
              <a:gd name="connsiteY1" fmla="*/ 0 h 1217107"/>
              <a:gd name="connsiteX2" fmla="*/ 4590805 w 4590805"/>
              <a:gd name="connsiteY2" fmla="*/ 1217107 h 1217107"/>
              <a:gd name="connsiteX3" fmla="*/ 0 w 4590805"/>
              <a:gd name="connsiteY3" fmla="*/ 1200329 h 1217107"/>
              <a:gd name="connsiteX4" fmla="*/ 0 w 4590805"/>
              <a:gd name="connsiteY4" fmla="*/ 0 h 1217107"/>
              <a:gd name="connsiteX0" fmla="*/ 0 w 4590805"/>
              <a:gd name="connsiteY0" fmla="*/ 0 h 1217107"/>
              <a:gd name="connsiteX1" fmla="*/ 3799825 w 4590805"/>
              <a:gd name="connsiteY1" fmla="*/ 0 h 1217107"/>
              <a:gd name="connsiteX2" fmla="*/ 4590805 w 4590805"/>
              <a:gd name="connsiteY2" fmla="*/ 1217107 h 1217107"/>
              <a:gd name="connsiteX3" fmla="*/ 0 w 4590805"/>
              <a:gd name="connsiteY3" fmla="*/ 1200329 h 1217107"/>
              <a:gd name="connsiteX4" fmla="*/ 0 w 4590805"/>
              <a:gd name="connsiteY4" fmla="*/ 0 h 1217107"/>
              <a:gd name="connsiteX0" fmla="*/ 0 w 4590805"/>
              <a:gd name="connsiteY0" fmla="*/ 0 h 1217107"/>
              <a:gd name="connsiteX1" fmla="*/ 4575391 w 4590805"/>
              <a:gd name="connsiteY1" fmla="*/ 14487 h 1217107"/>
              <a:gd name="connsiteX2" fmla="*/ 4590805 w 4590805"/>
              <a:gd name="connsiteY2" fmla="*/ 1217107 h 1217107"/>
              <a:gd name="connsiteX3" fmla="*/ 0 w 4590805"/>
              <a:gd name="connsiteY3" fmla="*/ 1200329 h 1217107"/>
              <a:gd name="connsiteX4" fmla="*/ 0 w 4590805"/>
              <a:gd name="connsiteY4" fmla="*/ 0 h 1217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90805" h="1217107">
                <a:moveTo>
                  <a:pt x="0" y="0"/>
                </a:moveTo>
                <a:lnTo>
                  <a:pt x="4575391" y="14487"/>
                </a:lnTo>
                <a:lnTo>
                  <a:pt x="4590805" y="1217107"/>
                </a:lnTo>
                <a:lnTo>
                  <a:pt x="0" y="1200329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shade val="51000"/>
                  <a:satMod val="130000"/>
                </a:srgbClr>
              </a:gs>
              <a:gs pos="80000">
                <a:srgbClr val="FFFFFF">
                  <a:shade val="93000"/>
                  <a:satMod val="130000"/>
                </a:srgbClr>
              </a:gs>
              <a:gs pos="100000">
                <a:srgbClr val="FFFFFF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srgbClr val="12499B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Sur le Temps Périscolaire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12499B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1" u="none" strike="noStrike" kern="0" cap="none" spc="0" normalizeH="0" baseline="0" noProof="0" dirty="0">
                <a:ln>
                  <a:noFill/>
                </a:ln>
                <a:solidFill>
                  <a:srgbClr val="12499B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Parcours Educatif Sportif 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kern="0" dirty="0">
                <a:solidFill>
                  <a:srgbClr val="12499B"/>
                </a:solidFill>
                <a:latin typeface="Segoe UI"/>
              </a:rPr>
              <a:t>E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12499B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n </a:t>
            </a: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solidFill>
                  <a:srgbClr val="12499B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alsh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12499B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maternel et élémentaire Sensibilisation au vélo</a:t>
            </a:r>
          </a:p>
        </p:txBody>
      </p:sp>
      <p:sp>
        <p:nvSpPr>
          <p:cNvPr id="8" name="Rectangle 32"/>
          <p:cNvSpPr/>
          <p:nvPr/>
        </p:nvSpPr>
        <p:spPr>
          <a:xfrm>
            <a:off x="917149" y="4863193"/>
            <a:ext cx="4746803" cy="1200329"/>
          </a:xfrm>
          <a:custGeom>
            <a:avLst/>
            <a:gdLst>
              <a:gd name="connsiteX0" fmla="*/ 0 w 3483458"/>
              <a:gd name="connsiteY0" fmla="*/ 0 h 646331"/>
              <a:gd name="connsiteX1" fmla="*/ 3483458 w 3483458"/>
              <a:gd name="connsiteY1" fmla="*/ 0 h 646331"/>
              <a:gd name="connsiteX2" fmla="*/ 3483458 w 3483458"/>
              <a:gd name="connsiteY2" fmla="*/ 646331 h 646331"/>
              <a:gd name="connsiteX3" fmla="*/ 0 w 3483458"/>
              <a:gd name="connsiteY3" fmla="*/ 646331 h 646331"/>
              <a:gd name="connsiteX4" fmla="*/ 0 w 3483458"/>
              <a:gd name="connsiteY4" fmla="*/ 0 h 646331"/>
              <a:gd name="connsiteX0" fmla="*/ 0 w 4574027"/>
              <a:gd name="connsiteY0" fmla="*/ 0 h 663109"/>
              <a:gd name="connsiteX1" fmla="*/ 3483458 w 4574027"/>
              <a:gd name="connsiteY1" fmla="*/ 0 h 663109"/>
              <a:gd name="connsiteX2" fmla="*/ 4574027 w 4574027"/>
              <a:gd name="connsiteY2" fmla="*/ 663109 h 663109"/>
              <a:gd name="connsiteX3" fmla="*/ 0 w 4574027"/>
              <a:gd name="connsiteY3" fmla="*/ 646331 h 663109"/>
              <a:gd name="connsiteX4" fmla="*/ 0 w 4574027"/>
              <a:gd name="connsiteY4" fmla="*/ 0 h 663109"/>
              <a:gd name="connsiteX0" fmla="*/ 0 w 4574027"/>
              <a:gd name="connsiteY0" fmla="*/ 16778 h 679887"/>
              <a:gd name="connsiteX1" fmla="*/ 4154577 w 4574027"/>
              <a:gd name="connsiteY1" fmla="*/ 0 h 679887"/>
              <a:gd name="connsiteX2" fmla="*/ 4574027 w 4574027"/>
              <a:gd name="connsiteY2" fmla="*/ 679887 h 679887"/>
              <a:gd name="connsiteX3" fmla="*/ 0 w 4574027"/>
              <a:gd name="connsiteY3" fmla="*/ 663109 h 679887"/>
              <a:gd name="connsiteX4" fmla="*/ 0 w 4574027"/>
              <a:gd name="connsiteY4" fmla="*/ 16778 h 679887"/>
              <a:gd name="connsiteX0" fmla="*/ 0 w 4574027"/>
              <a:gd name="connsiteY0" fmla="*/ 2490 h 665599"/>
              <a:gd name="connsiteX1" fmla="*/ 4561771 w 4574027"/>
              <a:gd name="connsiteY1" fmla="*/ 0 h 665599"/>
              <a:gd name="connsiteX2" fmla="*/ 4574027 w 4574027"/>
              <a:gd name="connsiteY2" fmla="*/ 665599 h 665599"/>
              <a:gd name="connsiteX3" fmla="*/ 0 w 4574027"/>
              <a:gd name="connsiteY3" fmla="*/ 648821 h 665599"/>
              <a:gd name="connsiteX4" fmla="*/ 0 w 4574027"/>
              <a:gd name="connsiteY4" fmla="*/ 2490 h 665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4027" h="665599">
                <a:moveTo>
                  <a:pt x="0" y="2490"/>
                </a:moveTo>
                <a:lnTo>
                  <a:pt x="4561771" y="0"/>
                </a:lnTo>
                <a:lnTo>
                  <a:pt x="4574027" y="665599"/>
                </a:lnTo>
                <a:lnTo>
                  <a:pt x="0" y="648821"/>
                </a:lnTo>
                <a:lnTo>
                  <a:pt x="0" y="2490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shade val="51000"/>
                  <a:satMod val="130000"/>
                </a:srgbClr>
              </a:gs>
              <a:gs pos="80000">
                <a:srgbClr val="FFFFFF">
                  <a:shade val="93000"/>
                  <a:satMod val="130000"/>
                </a:srgbClr>
              </a:gs>
              <a:gs pos="100000">
                <a:srgbClr val="FFFFFF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srgbClr val="12499B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Sur le Temps Extrascolaire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1" u="none" strike="noStrike" kern="0" cap="none" spc="0" normalizeH="0" baseline="0" noProof="0" dirty="0">
                <a:ln>
                  <a:noFill/>
                </a:ln>
                <a:solidFill>
                  <a:srgbClr val="12499B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Stages Sportifs Vacances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u="none" strike="noStrike" kern="0" cap="none" spc="0" normalizeH="0" baseline="0" noProof="0" dirty="0">
                <a:ln>
                  <a:noFill/>
                </a:ln>
                <a:solidFill>
                  <a:srgbClr val="12499B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Pour tous les</a:t>
            </a:r>
            <a:r>
              <a:rPr kumimoji="0" lang="fr-FR" sz="1800" u="none" strike="noStrike" kern="0" cap="none" spc="0" normalizeH="0" noProof="0" dirty="0">
                <a:ln>
                  <a:noFill/>
                </a:ln>
                <a:solidFill>
                  <a:srgbClr val="12499B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enfants de l’Ecole Municipale des Sports</a:t>
            </a:r>
            <a:endParaRPr kumimoji="0" lang="fr-FR" sz="1800" u="none" strike="noStrike" kern="0" cap="none" spc="0" normalizeH="0" baseline="0" noProof="0" dirty="0">
              <a:ln>
                <a:noFill/>
              </a:ln>
              <a:solidFill>
                <a:srgbClr val="12499B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31904" y="1493732"/>
            <a:ext cx="2635685" cy="646331"/>
          </a:xfrm>
          <a:prstGeom prst="rect">
            <a:avLst/>
          </a:prstGeom>
          <a:solidFill>
            <a:srgbClr val="030381"/>
          </a:solidFill>
          <a:ln w="38100" cap="flat" cmpd="sng" algn="ctr">
            <a:solidFill>
              <a:srgbClr val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Dispositif national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Savoir Rouler A Vélo</a:t>
            </a:r>
          </a:p>
        </p:txBody>
      </p:sp>
      <p:sp>
        <p:nvSpPr>
          <p:cNvPr id="10" name="Rectangle 9"/>
          <p:cNvSpPr/>
          <p:nvPr/>
        </p:nvSpPr>
        <p:spPr>
          <a:xfrm>
            <a:off x="5231904" y="3274825"/>
            <a:ext cx="2635685" cy="646331"/>
          </a:xfrm>
          <a:prstGeom prst="rect">
            <a:avLst/>
          </a:prstGeom>
          <a:solidFill>
            <a:srgbClr val="030381"/>
          </a:solidFill>
          <a:ln w="38100" cap="flat" cmpd="sng" algn="ctr">
            <a:solidFill>
              <a:srgbClr val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Dispositif local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Sensibilisation au vélo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231904" y="4863193"/>
            <a:ext cx="2635685" cy="646331"/>
          </a:xfrm>
          <a:prstGeom prst="rect">
            <a:avLst/>
          </a:prstGeom>
          <a:solidFill>
            <a:srgbClr val="030381"/>
          </a:solidFill>
          <a:ln w="38100" cap="flat" cmpd="sng" algn="ctr">
            <a:solidFill>
              <a:srgbClr val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Dispositif local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Module vélo</a:t>
            </a:r>
          </a:p>
        </p:txBody>
      </p:sp>
      <p:sp>
        <p:nvSpPr>
          <p:cNvPr id="12" name="Rectangle 68"/>
          <p:cNvSpPr/>
          <p:nvPr/>
        </p:nvSpPr>
        <p:spPr>
          <a:xfrm>
            <a:off x="8184878" y="1282020"/>
            <a:ext cx="3240360" cy="4247317"/>
          </a:xfrm>
          <a:custGeom>
            <a:avLst/>
            <a:gdLst>
              <a:gd name="connsiteX0" fmla="*/ 0 w 3478422"/>
              <a:gd name="connsiteY0" fmla="*/ 0 h 1200329"/>
              <a:gd name="connsiteX1" fmla="*/ 3478422 w 3478422"/>
              <a:gd name="connsiteY1" fmla="*/ 0 h 1200329"/>
              <a:gd name="connsiteX2" fmla="*/ 3478422 w 3478422"/>
              <a:gd name="connsiteY2" fmla="*/ 1200329 h 1200329"/>
              <a:gd name="connsiteX3" fmla="*/ 0 w 3478422"/>
              <a:gd name="connsiteY3" fmla="*/ 1200329 h 1200329"/>
              <a:gd name="connsiteX4" fmla="*/ 0 w 3478422"/>
              <a:gd name="connsiteY4" fmla="*/ 0 h 1200329"/>
              <a:gd name="connsiteX0" fmla="*/ 0 w 4535435"/>
              <a:gd name="connsiteY0" fmla="*/ 0 h 1200329"/>
              <a:gd name="connsiteX1" fmla="*/ 3478422 w 4535435"/>
              <a:gd name="connsiteY1" fmla="*/ 0 h 1200329"/>
              <a:gd name="connsiteX2" fmla="*/ 4535435 w 4535435"/>
              <a:gd name="connsiteY2" fmla="*/ 1183551 h 1200329"/>
              <a:gd name="connsiteX3" fmla="*/ 0 w 4535435"/>
              <a:gd name="connsiteY3" fmla="*/ 1200329 h 1200329"/>
              <a:gd name="connsiteX4" fmla="*/ 0 w 4535435"/>
              <a:gd name="connsiteY4" fmla="*/ 0 h 1200329"/>
              <a:gd name="connsiteX0" fmla="*/ 0 w 4535435"/>
              <a:gd name="connsiteY0" fmla="*/ 0 h 1200329"/>
              <a:gd name="connsiteX1" fmla="*/ 4477931 w 4535435"/>
              <a:gd name="connsiteY1" fmla="*/ 0 h 1200329"/>
              <a:gd name="connsiteX2" fmla="*/ 4535435 w 4535435"/>
              <a:gd name="connsiteY2" fmla="*/ 1183551 h 1200329"/>
              <a:gd name="connsiteX3" fmla="*/ 0 w 4535435"/>
              <a:gd name="connsiteY3" fmla="*/ 1200329 h 1200329"/>
              <a:gd name="connsiteX4" fmla="*/ 0 w 4535435"/>
              <a:gd name="connsiteY4" fmla="*/ 0 h 1200329"/>
              <a:gd name="connsiteX0" fmla="*/ 11742 w 4535435"/>
              <a:gd name="connsiteY0" fmla="*/ 0 h 1238165"/>
              <a:gd name="connsiteX1" fmla="*/ 4477931 w 4535435"/>
              <a:gd name="connsiteY1" fmla="*/ 37836 h 1238165"/>
              <a:gd name="connsiteX2" fmla="*/ 4535435 w 4535435"/>
              <a:gd name="connsiteY2" fmla="*/ 1221387 h 1238165"/>
              <a:gd name="connsiteX3" fmla="*/ 0 w 4535435"/>
              <a:gd name="connsiteY3" fmla="*/ 1238165 h 1238165"/>
              <a:gd name="connsiteX4" fmla="*/ 11742 w 4535435"/>
              <a:gd name="connsiteY4" fmla="*/ 0 h 1238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35435" h="1238165">
                <a:moveTo>
                  <a:pt x="11742" y="0"/>
                </a:moveTo>
                <a:lnTo>
                  <a:pt x="4477931" y="37836"/>
                </a:lnTo>
                <a:lnTo>
                  <a:pt x="4535435" y="1221387"/>
                </a:lnTo>
                <a:lnTo>
                  <a:pt x="0" y="1238165"/>
                </a:lnTo>
                <a:lnTo>
                  <a:pt x="11742" y="0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tint val="50000"/>
                  <a:satMod val="300000"/>
                </a:srgbClr>
              </a:gs>
              <a:gs pos="35000">
                <a:srgbClr val="FFFFFF">
                  <a:tint val="37000"/>
                  <a:satMod val="300000"/>
                </a:srgbClr>
              </a:gs>
              <a:gs pos="100000">
                <a:srgbClr val="FFFFFF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srgbClr val="12499B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12 écoles élémentaires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srgbClr val="12499B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30 classes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srgbClr val="12499B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700 enfants / an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srgbClr val="12499B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Déclinaison opérationnelle en 3 blocs évolutifs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12499B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12499B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12499B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srgbClr val="12499B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25 accueils de loisirs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12499B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12499B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12499B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12499B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12499B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srgbClr val="12499B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11 semaines / an</a:t>
            </a:r>
          </a:p>
        </p:txBody>
      </p:sp>
      <p:cxnSp>
        <p:nvCxnSpPr>
          <p:cNvPr id="13" name="Connecteur droit 12"/>
          <p:cNvCxnSpPr/>
          <p:nvPr/>
        </p:nvCxnSpPr>
        <p:spPr>
          <a:xfrm>
            <a:off x="818147" y="86627"/>
            <a:ext cx="0" cy="683394"/>
          </a:xfrm>
          <a:prstGeom prst="line">
            <a:avLst/>
          </a:prstGeom>
          <a:ln w="4445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7317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Espace réservé du numéro de diapositive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21A59F"/>
              </a:buClr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21A59F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21A59F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21A59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21A59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A59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A59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A59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A59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1D6EE34-6910-4279-804E-A5736FFEB053}" type="slidenum">
              <a:rPr lang="fr-FR" altLang="fr-FR" sz="100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fr-FR" altLang="fr-FR" sz="100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165600" y="6492875"/>
            <a:ext cx="3860800" cy="365125"/>
          </a:xfrm>
        </p:spPr>
        <p:txBody>
          <a:bodyPr/>
          <a:lstStyle/>
          <a:p>
            <a:pPr>
              <a:defRPr/>
            </a:pPr>
            <a:r>
              <a:rPr lang="fr-FR" dirty="0"/>
              <a:t>Grandir et vivre dans sa ville – Permis vélo</a:t>
            </a:r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24" y="1367198"/>
            <a:ext cx="3240360" cy="1872208"/>
          </a:xfrm>
          <a:prstGeom prst="rect">
            <a:avLst/>
          </a:prstGeom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B0832DAA-9480-4A2F-AC77-E42877C0A5B9}"/>
              </a:ext>
            </a:extLst>
          </p:cNvPr>
          <p:cNvSpPr txBox="1">
            <a:spLocks/>
          </p:cNvSpPr>
          <p:nvPr/>
        </p:nvSpPr>
        <p:spPr bwMode="auto">
          <a:xfrm>
            <a:off x="695400" y="-76430"/>
            <a:ext cx="10848975" cy="1404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52000" tIns="36000" rIns="3600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fr-FR" sz="240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D479B"/>
                </a:solidFill>
                <a:latin typeface="Segoe UI" pitchFamily="34" charset="0"/>
                <a:ea typeface="Arial Unicode MS" pitchFamily="34" charset="-128"/>
                <a:cs typeface="Segoe U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D479B"/>
                </a:solidFill>
                <a:latin typeface="Segoe UI" pitchFamily="34" charset="0"/>
                <a:ea typeface="Arial Unicode MS" pitchFamily="34" charset="-128"/>
                <a:cs typeface="Segoe U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D479B"/>
                </a:solidFill>
                <a:latin typeface="Segoe UI" pitchFamily="34" charset="0"/>
                <a:ea typeface="Arial Unicode MS" pitchFamily="34" charset="-128"/>
                <a:cs typeface="Segoe U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D479B"/>
                </a:solidFill>
                <a:latin typeface="Segoe UI" pitchFamily="34" charset="0"/>
                <a:ea typeface="Arial Unicode MS" pitchFamily="34" charset="-128"/>
                <a:cs typeface="Segoe UI" pitchFamily="34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333399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333399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333399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333399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>
                <a:ln>
                  <a:noFill/>
                </a:ln>
                <a:solidFill>
                  <a:srgbClr val="12499B"/>
                </a:solidFill>
                <a:effectLst/>
                <a:uLnTx/>
                <a:uFillTx/>
                <a:latin typeface="Segoe UI"/>
                <a:cs typeface="Segoe UI" panose="020B0502040204020203" pitchFamily="34" charset="0"/>
              </a:rPr>
              <a:t>DES DISPOSITIFS COMPLEMENTAIRES</a:t>
            </a:r>
            <a:br>
              <a:rPr kumimoji="0" lang="fr-FR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anose="020B0502040204020203" pitchFamily="34" charset="0"/>
              </a:rPr>
            </a:br>
            <a:r>
              <a:rPr kumimoji="0" lang="fr-FR" sz="2400" b="1" i="0" u="none" strike="noStrike" kern="0" cap="none" spc="0" normalizeH="0" baseline="0" noProof="0">
                <a:ln>
                  <a:noFill/>
                </a:ln>
                <a:solidFill>
                  <a:srgbClr val="030381"/>
                </a:solidFill>
                <a:effectLst/>
                <a:uLnTx/>
                <a:uFillTx/>
                <a:latin typeface="Segoe UI"/>
                <a:cs typeface="Segoe UI" panose="020B0502040204020203" pitchFamily="34" charset="0"/>
              </a:rPr>
              <a:t>SAVOIR ROULER A VELO</a:t>
            </a:r>
            <a:br>
              <a:rPr kumimoji="0" lang="fr-FR" sz="2400" b="0" i="0" u="none" strike="noStrike" kern="0" cap="none" spc="0" normalizeH="0" baseline="0" noProof="0">
                <a:ln>
                  <a:noFill/>
                </a:ln>
                <a:solidFill>
                  <a:srgbClr val="030381"/>
                </a:solidFill>
                <a:effectLst/>
                <a:uLnTx/>
                <a:uFillTx/>
                <a:latin typeface="Segoe UI"/>
                <a:cs typeface="Segoe UI" panose="020B0502040204020203" pitchFamily="34" charset="0"/>
              </a:rPr>
            </a:br>
            <a:r>
              <a:rPr kumimoji="0" lang="fr-FR" sz="2400" b="0" i="0" u="none" strike="noStrike" kern="0" cap="none" spc="0" normalizeH="0" baseline="0" noProof="0">
                <a:ln>
                  <a:noFill/>
                </a:ln>
                <a:solidFill>
                  <a:srgbClr val="030381"/>
                </a:solidFill>
                <a:effectLst/>
                <a:uLnTx/>
                <a:uFillTx/>
                <a:latin typeface="Segoe UI"/>
                <a:cs typeface="Segoe UI" panose="020B0502040204020203" pitchFamily="34" charset="0"/>
              </a:rPr>
              <a:t>Un dispositif national</a:t>
            </a:r>
            <a:endParaRPr kumimoji="0" lang="fr-FR" sz="2400" b="0" i="0" u="none" strike="noStrike" kern="0" cap="none" spc="0" normalizeH="0" baseline="0" noProof="0" dirty="0">
              <a:ln>
                <a:noFill/>
              </a:ln>
              <a:solidFill>
                <a:srgbClr val="030381"/>
              </a:solidFill>
              <a:effectLst/>
              <a:uLnTx/>
              <a:uFillTx/>
              <a:latin typeface="Segoe UI"/>
              <a:cs typeface="Segoe UI" panose="020B0502040204020203" pitchFamily="34" charset="0"/>
            </a:endParaRPr>
          </a:p>
        </p:txBody>
      </p:sp>
      <p:sp>
        <p:nvSpPr>
          <p:cNvPr id="6" name="Rectangle 68"/>
          <p:cNvSpPr/>
          <p:nvPr/>
        </p:nvSpPr>
        <p:spPr>
          <a:xfrm>
            <a:off x="4511823" y="1102973"/>
            <a:ext cx="7162407" cy="1200329"/>
          </a:xfrm>
          <a:custGeom>
            <a:avLst/>
            <a:gdLst>
              <a:gd name="connsiteX0" fmla="*/ 0 w 3478422"/>
              <a:gd name="connsiteY0" fmla="*/ 0 h 1200329"/>
              <a:gd name="connsiteX1" fmla="*/ 3478422 w 3478422"/>
              <a:gd name="connsiteY1" fmla="*/ 0 h 1200329"/>
              <a:gd name="connsiteX2" fmla="*/ 3478422 w 3478422"/>
              <a:gd name="connsiteY2" fmla="*/ 1200329 h 1200329"/>
              <a:gd name="connsiteX3" fmla="*/ 0 w 3478422"/>
              <a:gd name="connsiteY3" fmla="*/ 1200329 h 1200329"/>
              <a:gd name="connsiteX4" fmla="*/ 0 w 3478422"/>
              <a:gd name="connsiteY4" fmla="*/ 0 h 1200329"/>
              <a:gd name="connsiteX0" fmla="*/ 0 w 4535435"/>
              <a:gd name="connsiteY0" fmla="*/ 0 h 1200329"/>
              <a:gd name="connsiteX1" fmla="*/ 3478422 w 4535435"/>
              <a:gd name="connsiteY1" fmla="*/ 0 h 1200329"/>
              <a:gd name="connsiteX2" fmla="*/ 4535435 w 4535435"/>
              <a:gd name="connsiteY2" fmla="*/ 1183551 h 1200329"/>
              <a:gd name="connsiteX3" fmla="*/ 0 w 4535435"/>
              <a:gd name="connsiteY3" fmla="*/ 1200329 h 1200329"/>
              <a:gd name="connsiteX4" fmla="*/ 0 w 4535435"/>
              <a:gd name="connsiteY4" fmla="*/ 0 h 1200329"/>
              <a:gd name="connsiteX0" fmla="*/ 0 w 4535435"/>
              <a:gd name="connsiteY0" fmla="*/ 0 h 1200329"/>
              <a:gd name="connsiteX1" fmla="*/ 4532159 w 4535435"/>
              <a:gd name="connsiteY1" fmla="*/ 8709 h 1200329"/>
              <a:gd name="connsiteX2" fmla="*/ 4535435 w 4535435"/>
              <a:gd name="connsiteY2" fmla="*/ 1183551 h 1200329"/>
              <a:gd name="connsiteX3" fmla="*/ 0 w 4535435"/>
              <a:gd name="connsiteY3" fmla="*/ 1200329 h 1200329"/>
              <a:gd name="connsiteX4" fmla="*/ 0 w 4535435"/>
              <a:gd name="connsiteY4" fmla="*/ 0 h 120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35435" h="1200329">
                <a:moveTo>
                  <a:pt x="0" y="0"/>
                </a:moveTo>
                <a:lnTo>
                  <a:pt x="4532159" y="8709"/>
                </a:lnTo>
                <a:lnTo>
                  <a:pt x="4535435" y="1183551"/>
                </a:lnTo>
                <a:lnTo>
                  <a:pt x="0" y="1200329"/>
                </a:lnTo>
                <a:lnTo>
                  <a:pt x="0" y="0"/>
                </a:lnTo>
                <a:close/>
              </a:path>
            </a:pathLst>
          </a:custGeom>
          <a:solidFill>
            <a:srgbClr val="030381">
              <a:lumMod val="60000"/>
              <a:lumOff val="40000"/>
            </a:srgb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Lancé en 2019, le dispositif « 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Savoir Rouler à Vélo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» A pour objectif de garantir à chaque enfant l’acquisition de savoirs sportifs fondamentaux indispensables pour leur épanouissement, leur santé, leur autonomie et leur sécurité.</a:t>
            </a:r>
          </a:p>
        </p:txBody>
      </p:sp>
      <p:sp>
        <p:nvSpPr>
          <p:cNvPr id="7" name="Rectangle 68"/>
          <p:cNvSpPr/>
          <p:nvPr/>
        </p:nvSpPr>
        <p:spPr>
          <a:xfrm>
            <a:off x="3973011" y="2885694"/>
            <a:ext cx="4535435" cy="2923877"/>
          </a:xfrm>
          <a:custGeom>
            <a:avLst/>
            <a:gdLst>
              <a:gd name="connsiteX0" fmla="*/ 0 w 3478422"/>
              <a:gd name="connsiteY0" fmla="*/ 0 h 1200329"/>
              <a:gd name="connsiteX1" fmla="*/ 3478422 w 3478422"/>
              <a:gd name="connsiteY1" fmla="*/ 0 h 1200329"/>
              <a:gd name="connsiteX2" fmla="*/ 3478422 w 3478422"/>
              <a:gd name="connsiteY2" fmla="*/ 1200329 h 1200329"/>
              <a:gd name="connsiteX3" fmla="*/ 0 w 3478422"/>
              <a:gd name="connsiteY3" fmla="*/ 1200329 h 1200329"/>
              <a:gd name="connsiteX4" fmla="*/ 0 w 3478422"/>
              <a:gd name="connsiteY4" fmla="*/ 0 h 1200329"/>
              <a:gd name="connsiteX0" fmla="*/ 0 w 4535435"/>
              <a:gd name="connsiteY0" fmla="*/ 0 h 1200329"/>
              <a:gd name="connsiteX1" fmla="*/ 3478422 w 4535435"/>
              <a:gd name="connsiteY1" fmla="*/ 0 h 1200329"/>
              <a:gd name="connsiteX2" fmla="*/ 4535435 w 4535435"/>
              <a:gd name="connsiteY2" fmla="*/ 1183551 h 1200329"/>
              <a:gd name="connsiteX3" fmla="*/ 0 w 4535435"/>
              <a:gd name="connsiteY3" fmla="*/ 1200329 h 1200329"/>
              <a:gd name="connsiteX4" fmla="*/ 0 w 4535435"/>
              <a:gd name="connsiteY4" fmla="*/ 0 h 1200329"/>
              <a:gd name="connsiteX0" fmla="*/ 0 w 4535435"/>
              <a:gd name="connsiteY0" fmla="*/ 0 h 1200329"/>
              <a:gd name="connsiteX1" fmla="*/ 4532159 w 4535435"/>
              <a:gd name="connsiteY1" fmla="*/ 8709 h 1200329"/>
              <a:gd name="connsiteX2" fmla="*/ 4535435 w 4535435"/>
              <a:gd name="connsiteY2" fmla="*/ 1183551 h 1200329"/>
              <a:gd name="connsiteX3" fmla="*/ 0 w 4535435"/>
              <a:gd name="connsiteY3" fmla="*/ 1200329 h 1200329"/>
              <a:gd name="connsiteX4" fmla="*/ 0 w 4535435"/>
              <a:gd name="connsiteY4" fmla="*/ 0 h 120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35435" h="1200329">
                <a:moveTo>
                  <a:pt x="0" y="0"/>
                </a:moveTo>
                <a:lnTo>
                  <a:pt x="4532159" y="8709"/>
                </a:lnTo>
                <a:lnTo>
                  <a:pt x="4535435" y="1183551"/>
                </a:lnTo>
                <a:lnTo>
                  <a:pt x="0" y="1200329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tint val="50000"/>
                  <a:satMod val="300000"/>
                </a:srgbClr>
              </a:gs>
              <a:gs pos="35000">
                <a:srgbClr val="FFFFFF">
                  <a:tint val="37000"/>
                  <a:satMod val="300000"/>
                </a:srgbClr>
              </a:gs>
              <a:gs pos="100000">
                <a:srgbClr val="FFFFFF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srgbClr val="030381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Bloc 1 - Savoir pédaler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30381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Maitriser les fondamentaux du vélo.</a:t>
            </a:r>
            <a:endParaRPr kumimoji="0" lang="fr-FR" sz="2000" b="0" i="0" u="none" strike="noStrike" kern="0" cap="none" spc="0" normalizeH="0" baseline="0" noProof="0" dirty="0">
              <a:ln>
                <a:noFill/>
              </a:ln>
              <a:solidFill>
                <a:srgbClr val="030381"/>
              </a:solidFill>
              <a:effectLst/>
              <a:uLnTx/>
              <a:uFillTx/>
              <a:latin typeface="Marianne Medium"/>
              <a:ea typeface="+mn-ea"/>
              <a:cs typeface="+mn-cs"/>
            </a:endParaRPr>
          </a:p>
          <a:p>
            <a:pPr marL="0" marR="0" lvl="0" indent="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srgbClr val="030381"/>
                </a:solidFill>
                <a:effectLst/>
                <a:uLnTx/>
                <a:uFillTx/>
                <a:latin typeface="Marianne Medium"/>
                <a:ea typeface="+mn-ea"/>
                <a:cs typeface="+mn-cs"/>
              </a:rPr>
              <a:t>Bloc 2 - Savoir circuler </a:t>
            </a:r>
          </a:p>
          <a:p>
            <a:pPr marL="0" marR="0" lvl="0" indent="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30381"/>
                </a:solidFill>
                <a:effectLst/>
                <a:uLnTx/>
                <a:uFillTx/>
                <a:latin typeface="Marianne"/>
                <a:ea typeface="+mn-ea"/>
                <a:cs typeface="+mn-cs"/>
              </a:rPr>
              <a:t>Découvrir la mobilité à vélo en milieu sécurisé. </a:t>
            </a:r>
            <a:endParaRPr kumimoji="0" lang="fr-FR" sz="2000" b="0" i="0" u="none" strike="noStrike" kern="0" cap="none" spc="0" normalizeH="0" baseline="0" noProof="0" dirty="0">
              <a:ln>
                <a:noFill/>
              </a:ln>
              <a:solidFill>
                <a:srgbClr val="030381"/>
              </a:solidFill>
              <a:effectLst/>
              <a:uLnTx/>
              <a:uFillTx/>
              <a:latin typeface="Marianne Medium"/>
              <a:ea typeface="+mn-ea"/>
              <a:cs typeface="+mn-cs"/>
            </a:endParaRPr>
          </a:p>
          <a:p>
            <a:pPr marL="0" marR="0" lvl="0" indent="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srgbClr val="030381"/>
                </a:solidFill>
                <a:effectLst/>
                <a:uLnTx/>
                <a:uFillTx/>
                <a:latin typeface="Marianne Medium"/>
                <a:ea typeface="+mn-ea"/>
                <a:cs typeface="+mn-cs"/>
              </a:rPr>
              <a:t>Bloc 3 - Savoir rouler à vélo </a:t>
            </a:r>
          </a:p>
          <a:p>
            <a:pPr marL="0" marR="0" lvl="0" indent="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30381"/>
                </a:solidFill>
                <a:effectLst/>
                <a:uLnTx/>
                <a:uFillTx/>
                <a:latin typeface="Marianne"/>
                <a:ea typeface="+mn-ea"/>
                <a:cs typeface="+mn-cs"/>
              </a:rPr>
              <a:t>Circuler en autonomie sur la voie publique. </a:t>
            </a:r>
          </a:p>
          <a:p>
            <a:pPr marL="0" marR="0" lvl="0" indent="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30381"/>
                </a:solidFill>
                <a:effectLst/>
                <a:uLnTx/>
                <a:uFillTx/>
                <a:latin typeface="Marianne"/>
                <a:ea typeface="+mn-ea"/>
                <a:cs typeface="+mn-cs"/>
              </a:rPr>
              <a:t>Le programme SRAV s’achève par la remise d’une attestation à chacun des enfants. 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030381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8" name="Rectangle 68"/>
          <p:cNvSpPr/>
          <p:nvPr/>
        </p:nvSpPr>
        <p:spPr>
          <a:xfrm>
            <a:off x="8907966" y="2564904"/>
            <a:ext cx="2778307" cy="3970318"/>
          </a:xfrm>
          <a:custGeom>
            <a:avLst/>
            <a:gdLst>
              <a:gd name="connsiteX0" fmla="*/ 0 w 3478422"/>
              <a:gd name="connsiteY0" fmla="*/ 0 h 1200329"/>
              <a:gd name="connsiteX1" fmla="*/ 3478422 w 3478422"/>
              <a:gd name="connsiteY1" fmla="*/ 0 h 1200329"/>
              <a:gd name="connsiteX2" fmla="*/ 3478422 w 3478422"/>
              <a:gd name="connsiteY2" fmla="*/ 1200329 h 1200329"/>
              <a:gd name="connsiteX3" fmla="*/ 0 w 3478422"/>
              <a:gd name="connsiteY3" fmla="*/ 1200329 h 1200329"/>
              <a:gd name="connsiteX4" fmla="*/ 0 w 3478422"/>
              <a:gd name="connsiteY4" fmla="*/ 0 h 1200329"/>
              <a:gd name="connsiteX0" fmla="*/ 0 w 4535435"/>
              <a:gd name="connsiteY0" fmla="*/ 0 h 1200329"/>
              <a:gd name="connsiteX1" fmla="*/ 3478422 w 4535435"/>
              <a:gd name="connsiteY1" fmla="*/ 0 h 1200329"/>
              <a:gd name="connsiteX2" fmla="*/ 4535435 w 4535435"/>
              <a:gd name="connsiteY2" fmla="*/ 1183551 h 1200329"/>
              <a:gd name="connsiteX3" fmla="*/ 0 w 4535435"/>
              <a:gd name="connsiteY3" fmla="*/ 1200329 h 1200329"/>
              <a:gd name="connsiteX4" fmla="*/ 0 w 4535435"/>
              <a:gd name="connsiteY4" fmla="*/ 0 h 1200329"/>
              <a:gd name="connsiteX0" fmla="*/ 0 w 4535435"/>
              <a:gd name="connsiteY0" fmla="*/ 0 h 1200329"/>
              <a:gd name="connsiteX1" fmla="*/ 4532159 w 4535435"/>
              <a:gd name="connsiteY1" fmla="*/ 8709 h 1200329"/>
              <a:gd name="connsiteX2" fmla="*/ 4535435 w 4535435"/>
              <a:gd name="connsiteY2" fmla="*/ 1183551 h 1200329"/>
              <a:gd name="connsiteX3" fmla="*/ 0 w 4535435"/>
              <a:gd name="connsiteY3" fmla="*/ 1200329 h 1200329"/>
              <a:gd name="connsiteX4" fmla="*/ 0 w 4535435"/>
              <a:gd name="connsiteY4" fmla="*/ 0 h 1200329"/>
              <a:gd name="connsiteX0" fmla="*/ 0 w 4549171"/>
              <a:gd name="connsiteY0" fmla="*/ 0 h 1209156"/>
              <a:gd name="connsiteX1" fmla="*/ 4532159 w 4549171"/>
              <a:gd name="connsiteY1" fmla="*/ 8709 h 1209156"/>
              <a:gd name="connsiteX2" fmla="*/ 4549171 w 4549171"/>
              <a:gd name="connsiteY2" fmla="*/ 1209156 h 1209156"/>
              <a:gd name="connsiteX3" fmla="*/ 0 w 4549171"/>
              <a:gd name="connsiteY3" fmla="*/ 1200329 h 1209156"/>
              <a:gd name="connsiteX4" fmla="*/ 0 w 4549171"/>
              <a:gd name="connsiteY4" fmla="*/ 0 h 1209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49171" h="1209156">
                <a:moveTo>
                  <a:pt x="0" y="0"/>
                </a:moveTo>
                <a:lnTo>
                  <a:pt x="4532159" y="8709"/>
                </a:lnTo>
                <a:lnTo>
                  <a:pt x="4549171" y="1209156"/>
                </a:lnTo>
                <a:lnTo>
                  <a:pt x="0" y="1200329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tint val="50000"/>
                  <a:satMod val="300000"/>
                </a:srgbClr>
              </a:gs>
              <a:gs pos="35000">
                <a:srgbClr val="FFFFFF">
                  <a:tint val="37000"/>
                  <a:satMod val="300000"/>
                </a:srgbClr>
              </a:gs>
              <a:gs pos="100000">
                <a:srgbClr val="FFFFFF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</a:bodyPr>
          <a:lstStyle/>
          <a:p>
            <a:pPr marL="285750" marR="0" lvl="0" indent="-28575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030381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75 vélos</a:t>
            </a:r>
          </a:p>
          <a:p>
            <a:pPr marL="285750" marR="0" lvl="0" indent="-28575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030381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75 casques</a:t>
            </a:r>
          </a:p>
          <a:p>
            <a:pPr marL="285750" marR="0" lvl="0" indent="-28575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030381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12 écoles élémentaires</a:t>
            </a:r>
          </a:p>
          <a:p>
            <a:pPr marL="285750" marR="0" lvl="0" indent="-28575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030381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30/32 classes</a:t>
            </a:r>
          </a:p>
          <a:p>
            <a:pPr marL="285750" marR="0" lvl="0" indent="-28575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030381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7h/ classe</a:t>
            </a:r>
          </a:p>
          <a:p>
            <a:pPr marL="285750" marR="0" lvl="0" indent="-28575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400" kern="0" dirty="0">
                <a:solidFill>
                  <a:srgbClr val="030381"/>
                </a:solidFill>
                <a:latin typeface="Segoe UI"/>
              </a:rPr>
              <a:t>7</a:t>
            </a: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030381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00 enfants de CE2</a:t>
            </a:r>
          </a:p>
          <a:p>
            <a:pPr marL="285750" marR="0" lvl="0" indent="-28575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030381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4 sites d’animation pédagogiques</a:t>
            </a:r>
          </a:p>
          <a:p>
            <a:pPr marL="285750" marR="0" lvl="0" indent="-28575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030381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Gymnase Condorcet – Plateau extérieur</a:t>
            </a:r>
          </a:p>
          <a:p>
            <a:pPr marL="285750" marR="0" lvl="0" indent="-28575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030381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Gymnase Bretagne – Plateau extérieur</a:t>
            </a:r>
          </a:p>
          <a:p>
            <a:pPr marL="285750" marR="0" lvl="0" indent="-28575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030381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Complexe sportif du petit Clamart – Plateau extérieur</a:t>
            </a:r>
          </a:p>
          <a:p>
            <a:pPr marL="285750" marR="0" lvl="0" indent="-28575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030381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Installations sportives de la plaine – espace extérieur</a:t>
            </a:r>
          </a:p>
          <a:p>
            <a:pPr marL="285750" marR="0" lvl="0" indent="-28575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030381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Gymnase du jardin parisien – plateau extérieur</a:t>
            </a:r>
          </a:p>
        </p:txBody>
      </p:sp>
      <p:pic>
        <p:nvPicPr>
          <p:cNvPr id="9" name="Espace réservé du contenu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32104" y="96128"/>
            <a:ext cx="4870009" cy="839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8"/>
          <p:cNvSpPr/>
          <p:nvPr/>
        </p:nvSpPr>
        <p:spPr>
          <a:xfrm>
            <a:off x="564156" y="3429000"/>
            <a:ext cx="2778307" cy="2246769"/>
          </a:xfrm>
          <a:custGeom>
            <a:avLst/>
            <a:gdLst>
              <a:gd name="connsiteX0" fmla="*/ 0 w 3478422"/>
              <a:gd name="connsiteY0" fmla="*/ 0 h 1200329"/>
              <a:gd name="connsiteX1" fmla="*/ 3478422 w 3478422"/>
              <a:gd name="connsiteY1" fmla="*/ 0 h 1200329"/>
              <a:gd name="connsiteX2" fmla="*/ 3478422 w 3478422"/>
              <a:gd name="connsiteY2" fmla="*/ 1200329 h 1200329"/>
              <a:gd name="connsiteX3" fmla="*/ 0 w 3478422"/>
              <a:gd name="connsiteY3" fmla="*/ 1200329 h 1200329"/>
              <a:gd name="connsiteX4" fmla="*/ 0 w 3478422"/>
              <a:gd name="connsiteY4" fmla="*/ 0 h 1200329"/>
              <a:gd name="connsiteX0" fmla="*/ 0 w 4535435"/>
              <a:gd name="connsiteY0" fmla="*/ 0 h 1200329"/>
              <a:gd name="connsiteX1" fmla="*/ 3478422 w 4535435"/>
              <a:gd name="connsiteY1" fmla="*/ 0 h 1200329"/>
              <a:gd name="connsiteX2" fmla="*/ 4535435 w 4535435"/>
              <a:gd name="connsiteY2" fmla="*/ 1183551 h 1200329"/>
              <a:gd name="connsiteX3" fmla="*/ 0 w 4535435"/>
              <a:gd name="connsiteY3" fmla="*/ 1200329 h 1200329"/>
              <a:gd name="connsiteX4" fmla="*/ 0 w 4535435"/>
              <a:gd name="connsiteY4" fmla="*/ 0 h 1200329"/>
              <a:gd name="connsiteX0" fmla="*/ 0 w 4535435"/>
              <a:gd name="connsiteY0" fmla="*/ 0 h 1200329"/>
              <a:gd name="connsiteX1" fmla="*/ 4532159 w 4535435"/>
              <a:gd name="connsiteY1" fmla="*/ 8709 h 1200329"/>
              <a:gd name="connsiteX2" fmla="*/ 4535435 w 4535435"/>
              <a:gd name="connsiteY2" fmla="*/ 1183551 h 1200329"/>
              <a:gd name="connsiteX3" fmla="*/ 0 w 4535435"/>
              <a:gd name="connsiteY3" fmla="*/ 1200329 h 1200329"/>
              <a:gd name="connsiteX4" fmla="*/ 0 w 4535435"/>
              <a:gd name="connsiteY4" fmla="*/ 0 h 1200329"/>
              <a:gd name="connsiteX0" fmla="*/ 0 w 4549171"/>
              <a:gd name="connsiteY0" fmla="*/ 0 h 1209156"/>
              <a:gd name="connsiteX1" fmla="*/ 4532159 w 4549171"/>
              <a:gd name="connsiteY1" fmla="*/ 8709 h 1209156"/>
              <a:gd name="connsiteX2" fmla="*/ 4549171 w 4549171"/>
              <a:gd name="connsiteY2" fmla="*/ 1209156 h 1209156"/>
              <a:gd name="connsiteX3" fmla="*/ 0 w 4549171"/>
              <a:gd name="connsiteY3" fmla="*/ 1200329 h 1209156"/>
              <a:gd name="connsiteX4" fmla="*/ 0 w 4549171"/>
              <a:gd name="connsiteY4" fmla="*/ 0 h 1209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49171" h="1209156">
                <a:moveTo>
                  <a:pt x="0" y="0"/>
                </a:moveTo>
                <a:lnTo>
                  <a:pt x="4532159" y="8709"/>
                </a:lnTo>
                <a:lnTo>
                  <a:pt x="4549171" y="1209156"/>
                </a:lnTo>
                <a:lnTo>
                  <a:pt x="0" y="1200329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tint val="50000"/>
                  <a:satMod val="300000"/>
                </a:srgbClr>
              </a:gs>
              <a:gs pos="35000">
                <a:srgbClr val="FFFFFF">
                  <a:tint val="37000"/>
                  <a:satMod val="300000"/>
                </a:srgbClr>
              </a:gs>
              <a:gs pos="100000">
                <a:srgbClr val="FFFFFF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030381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Sur le temps scolaire. 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1" u="none" strike="noStrike" kern="0" cap="none" spc="0" normalizeH="0" baseline="0" noProof="0" dirty="0">
                <a:ln>
                  <a:noFill/>
                </a:ln>
                <a:solidFill>
                  <a:srgbClr val="030381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Sport école </a:t>
            </a: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030381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avec encadrement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030381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Conception et conduite d’ateliers pédagogiques pour les élèves des classes de CE2.  </a:t>
            </a:r>
          </a:p>
          <a:p>
            <a:pPr marL="285750" marR="0" lvl="0" indent="-28575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030381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5 éducateurs sportifs municipaux et 1 éducateur associatif</a:t>
            </a:r>
          </a:p>
          <a:p>
            <a:pPr marL="285750" marR="0" lvl="0" indent="-28575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030381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Cycle de 4 séances d’1h suivi d’une sortie en milieu urbain</a:t>
            </a:r>
          </a:p>
        </p:txBody>
      </p:sp>
      <p:cxnSp>
        <p:nvCxnSpPr>
          <p:cNvPr id="11" name="Connecteur droit 10"/>
          <p:cNvCxnSpPr/>
          <p:nvPr/>
        </p:nvCxnSpPr>
        <p:spPr>
          <a:xfrm>
            <a:off x="818147" y="86627"/>
            <a:ext cx="0" cy="683394"/>
          </a:xfrm>
          <a:prstGeom prst="line">
            <a:avLst/>
          </a:prstGeom>
          <a:ln w="4445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836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380</Words>
  <Application>Microsoft Office PowerPoint</Application>
  <PresentationFormat>Grand écran</PresentationFormat>
  <Paragraphs>80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Marianne</vt:lpstr>
      <vt:lpstr>Marianne Medium</vt:lpstr>
      <vt:lpstr>Segoe UI</vt:lpstr>
      <vt:lpstr>Thème Office</vt:lpstr>
      <vt:lpstr>Présentation PowerPoint</vt:lpstr>
      <vt:lpstr>Présentation PowerPoint</vt:lpstr>
      <vt:lpstr>Présentation PowerPoint</vt:lpstr>
    </vt:vector>
  </TitlesOfParts>
  <Company>Mairie de Clamart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Fieux Stéphane</dc:creator>
  <cp:lastModifiedBy>malika alouani</cp:lastModifiedBy>
  <cp:revision>16</cp:revision>
  <cp:lastPrinted>2022-01-04T16:57:12Z</cp:lastPrinted>
  <dcterms:created xsi:type="dcterms:W3CDTF">2022-01-04T07:42:45Z</dcterms:created>
  <dcterms:modified xsi:type="dcterms:W3CDTF">2022-07-26T07:46:48Z</dcterms:modified>
</cp:coreProperties>
</file>